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669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6317" y="-20540"/>
            <a:ext cx="14630400" cy="8229601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91653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81656" y="427673"/>
            <a:ext cx="6953488" cy="24063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93"/>
              </a:lnSpc>
              <a:buNone/>
            </a:pPr>
            <a:r>
              <a:rPr lang="en-US" sz="50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Система передачи ключей шифрования с помощью лазера</a:t>
            </a:r>
            <a:endParaRPr lang="en-US" sz="5000" dirty="0"/>
          </a:p>
        </p:txBody>
      </p:sp>
      <p:sp>
        <p:nvSpPr>
          <p:cNvPr id="6" name="Text 2"/>
          <p:cNvSpPr/>
          <p:nvPr/>
        </p:nvSpPr>
        <p:spPr>
          <a:xfrm>
            <a:off x="6581656" y="2410420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7" name="Text 3"/>
          <p:cNvSpPr/>
          <p:nvPr/>
        </p:nvSpPr>
        <p:spPr>
          <a:xfrm>
            <a:off x="6581656" y="2834045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8" name="Text 4"/>
          <p:cNvSpPr/>
          <p:nvPr/>
        </p:nvSpPr>
        <p:spPr>
          <a:xfrm>
            <a:off x="6581656" y="3257669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9" name="Text 5"/>
          <p:cNvSpPr/>
          <p:nvPr/>
        </p:nvSpPr>
        <p:spPr>
          <a:xfrm>
            <a:off x="6581656" y="4195608"/>
            <a:ext cx="6953488" cy="285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ct val="150000"/>
              </a:lnSpc>
              <a:buNone/>
            </a:pPr>
            <a:r>
              <a:rPr lang="ru-RU" sz="2000" dirty="0">
                <a:solidFill>
                  <a:srgbClr val="FFFFFF"/>
                </a:solidFill>
                <a:latin typeface="PT Sans" panose="020B0503020203020204" pitchFamily="34" charset="-52"/>
                <a:ea typeface="PT Sans" pitchFamily="34" charset="-122"/>
                <a:cs typeface="PT Sans" pitchFamily="34" charset="-120"/>
              </a:rPr>
              <a:t>Участники: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ru-RU" sz="2000" dirty="0">
                <a:solidFill>
                  <a:srgbClr val="FFFFFF"/>
                </a:solidFill>
                <a:latin typeface="PT Sans" panose="020B0503020203020204" pitchFamily="34" charset="-52"/>
                <a:ea typeface="PT Sans" pitchFamily="34" charset="-122"/>
                <a:cs typeface="PT Sans" pitchFamily="34" charset="-120"/>
              </a:rPr>
              <a:t>Голиков Михаил, класс 11 И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ru-RU" sz="2000" dirty="0">
                <a:solidFill>
                  <a:srgbClr val="FFFFFF"/>
                </a:solidFill>
                <a:latin typeface="PT Sans" panose="020B0503020203020204" pitchFamily="34" charset="-52"/>
                <a:ea typeface="PT Sans" pitchFamily="34" charset="-122"/>
                <a:cs typeface="PT Sans" pitchFamily="34" charset="-120"/>
              </a:rPr>
              <a:t>Сердюков Алексей, класс 11 И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ru-RU" sz="2000" dirty="0">
                <a:solidFill>
                  <a:srgbClr val="FFFFFF"/>
                </a:solidFill>
                <a:latin typeface="PT Sans" panose="020B0503020203020204" pitchFamily="34" charset="-52"/>
                <a:ea typeface="PT Sans" pitchFamily="34" charset="-122"/>
                <a:cs typeface="PT Sans" pitchFamily="34" charset="-120"/>
              </a:rPr>
              <a:t>Руководитель: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ru-RU" sz="2000" dirty="0">
                <a:solidFill>
                  <a:srgbClr val="FFFFFF"/>
                </a:solidFill>
                <a:latin typeface="PT Sans" panose="020B0503020203020204" pitchFamily="34" charset="-52"/>
                <a:ea typeface="PT Sans" pitchFamily="34" charset="-122"/>
                <a:cs typeface="PT Sans" pitchFamily="34" charset="-120"/>
              </a:rPr>
              <a:t>Ануфриев Вадим Юльевич, тренер-преподаватель</a:t>
            </a:r>
          </a:p>
          <a:p>
            <a:pPr marL="0" indent="0" algn="r">
              <a:lnSpc>
                <a:spcPts val="196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581656" y="4528542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2" name="Text 8"/>
          <p:cNvSpPr/>
          <p:nvPr/>
        </p:nvSpPr>
        <p:spPr>
          <a:xfrm>
            <a:off x="6581656" y="4952167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3" name="Text 9"/>
          <p:cNvSpPr/>
          <p:nvPr/>
        </p:nvSpPr>
        <p:spPr>
          <a:xfrm>
            <a:off x="6581656" y="7293097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6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Школа №2072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6830378" y="5799415"/>
            <a:ext cx="662345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5" name="Text 11"/>
          <p:cNvSpPr/>
          <p:nvPr/>
        </p:nvSpPr>
        <p:spPr>
          <a:xfrm>
            <a:off x="6830378" y="6125885"/>
            <a:ext cx="152542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6" name="Text 12"/>
          <p:cNvSpPr/>
          <p:nvPr/>
        </p:nvSpPr>
        <p:spPr>
          <a:xfrm>
            <a:off x="6830378" y="6452354"/>
            <a:ext cx="396954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7" name="Text 13"/>
          <p:cNvSpPr/>
          <p:nvPr/>
        </p:nvSpPr>
        <p:spPr>
          <a:xfrm>
            <a:off x="6830378" y="6778823"/>
            <a:ext cx="254329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8" name="Text 14"/>
          <p:cNvSpPr/>
          <p:nvPr/>
        </p:nvSpPr>
        <p:spPr>
          <a:xfrm>
            <a:off x="6830378" y="7105293"/>
            <a:ext cx="160139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9" name="Text 15"/>
          <p:cNvSpPr/>
          <p:nvPr/>
        </p:nvSpPr>
        <p:spPr>
          <a:xfrm>
            <a:off x="6830378" y="7431762"/>
            <a:ext cx="21859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20" name="Text 16"/>
          <p:cNvSpPr/>
          <p:nvPr/>
        </p:nvSpPr>
        <p:spPr>
          <a:xfrm>
            <a:off x="6830378" y="7758232"/>
            <a:ext cx="54113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21" name="Text 17"/>
          <p:cNvSpPr/>
          <p:nvPr/>
        </p:nvSpPr>
        <p:spPr>
          <a:xfrm>
            <a:off x="6830378" y="8084701"/>
            <a:ext cx="194262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1073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/>
          <p:cNvPicPr>
            <a:picLocks noChangeAspect="1"/>
          </p:cNvPicPr>
          <p:nvPr/>
        </p:nvPicPr>
        <p:blipFill rotWithShape="1">
          <a:blip r:embed="rId4"/>
          <a:srcRect l="2941" b="13184"/>
          <a:stretch/>
        </p:blipFill>
        <p:spPr>
          <a:xfrm>
            <a:off x="-110532" y="-1"/>
            <a:ext cx="5168307" cy="82185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971198"/>
            <a:ext cx="53249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Планы по развитию</a:t>
            </a:r>
            <a:endParaRPr lang="en-US" sz="4500" dirty="0"/>
          </a:p>
        </p:txBody>
      </p:sp>
      <p:sp>
        <p:nvSpPr>
          <p:cNvPr id="6" name="Text 2"/>
          <p:cNvSpPr/>
          <p:nvPr/>
        </p:nvSpPr>
        <p:spPr>
          <a:xfrm>
            <a:off x="6319599" y="3509966"/>
            <a:ext cx="7033260" cy="18237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Доработать систему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определения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повреждений</a:t>
            </a:r>
            <a:endParaRPr lang="ru-RU" sz="22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Сделать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механизм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защиты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от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перехвата</a:t>
            </a:r>
            <a:endParaRPr lang="ru-RU" sz="22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Защита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для</a:t>
            </a:r>
            <a:r>
              <a:rPr lang="en-US" sz="2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глаз</a:t>
            </a:r>
            <a:endParaRPr lang="en-US" sz="2200" dirty="0"/>
          </a:p>
          <a:p>
            <a:pPr marL="342900" indent="-342900">
              <a:lnSpc>
                <a:spcPts val="3499"/>
              </a:lnSpc>
              <a:buSzPct val="100000"/>
              <a:buFont typeface="+mj-lt"/>
              <a:buAutoNum type="arabicPeriod"/>
            </a:pPr>
            <a:endParaRPr lang="en-US" sz="2200" dirty="0"/>
          </a:p>
          <a:p>
            <a:pPr marL="342900" indent="-342900" algn="l">
              <a:lnSpc>
                <a:spcPts val="3499"/>
              </a:lnSpc>
              <a:buSzPct val="100000"/>
              <a:buFont typeface="+mj-lt"/>
              <a:buAutoNum type="arabicPeriod"/>
            </a:pPr>
            <a:endParaRPr lang="ru-RU" sz="2200" dirty="0">
              <a:solidFill>
                <a:srgbClr val="FFFFFF"/>
              </a:solidFill>
              <a:latin typeface="PT Sans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6319599" y="533114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8112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Введение</a:t>
            </a:r>
            <a:endParaRPr lang="en-US" sz="4500" dirty="0"/>
          </a:p>
        </p:txBody>
      </p:sp>
      <p:sp>
        <p:nvSpPr>
          <p:cNvPr id="6" name="Shape 2"/>
          <p:cNvSpPr/>
          <p:nvPr/>
        </p:nvSpPr>
        <p:spPr>
          <a:xfrm>
            <a:off x="833199" y="290544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3099" y="294711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981763"/>
            <a:ext cx="32611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300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Проблема Безопасности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1555313" y="3462179"/>
            <a:ext cx="6755487" cy="30190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Безопасность передачи паролей – одна из ключевых проблем в современном цифровом мире. Важность защиты личной информации и паролей нельзя недооценивать, и именно здесь встаёт вопрос о разработке надёжных и инновационных методов передачи данных. 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9764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31965"/>
            <a:ext cx="60536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Цель и Задачи Работы</a:t>
            </a:r>
            <a:endParaRPr lang="en-US" sz="4500" dirty="0"/>
          </a:p>
        </p:txBody>
      </p:sp>
      <p:sp>
        <p:nvSpPr>
          <p:cNvPr id="5" name="Shape 2"/>
          <p:cNvSpPr/>
          <p:nvPr/>
        </p:nvSpPr>
        <p:spPr>
          <a:xfrm>
            <a:off x="2253551" y="363462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03450" y="3676293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975665" y="3710940"/>
            <a:ext cx="274296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Определение Целей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975665" y="4308037"/>
            <a:ext cx="4244697" cy="20023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Разработка учебного оборудования  способного передавать данные с помощью испускания лазерных импульсов.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8022681" y="363462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172581" y="3676293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744795" y="371094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Задачи Проекта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402002" y="4376202"/>
            <a:ext cx="4449839" cy="1934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Создание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физических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устройств</a:t>
            </a:r>
            <a:endParaRPr lang="ru-RU" sz="20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Разработка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программного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кода</a:t>
            </a:r>
            <a:endParaRPr lang="ru-RU" sz="20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Tx/>
              <a:buChar char="•"/>
            </a:pP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Разработка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систем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определения</a:t>
            </a:r>
            <a:endParaRPr lang="ru-RU" sz="20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>
              <a:lnSpc>
                <a:spcPct val="150000"/>
              </a:lnSpc>
              <a:buSzPct val="100000"/>
            </a:pPr>
            <a:r>
              <a:rPr lang="ru-RU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   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целостности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отправляемых</a:t>
            </a: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данных</a:t>
            </a:r>
            <a:endParaRPr lang="en-US" sz="2000" dirty="0"/>
          </a:p>
          <a:p>
            <a:pPr marL="342900" indent="-342900">
              <a:lnSpc>
                <a:spcPts val="2799"/>
              </a:lnSpc>
              <a:buSzPct val="100000"/>
              <a:buFontTx/>
              <a:buChar char="•"/>
            </a:pPr>
            <a:endParaRPr lang="en-US" sz="1750" dirty="0"/>
          </a:p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163791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Обоснование выбора цели проекта и способа реализации</a:t>
            </a:r>
            <a:endParaRPr lang="en-US" sz="4500" dirty="0"/>
          </a:p>
        </p:txBody>
      </p:sp>
      <p:sp>
        <p:nvSpPr>
          <p:cNvPr id="7" name="Shape 3"/>
          <p:cNvSpPr/>
          <p:nvPr/>
        </p:nvSpPr>
        <p:spPr>
          <a:xfrm>
            <a:off x="2348389" y="3779758"/>
            <a:ext cx="9933503" cy="2392085"/>
          </a:xfrm>
          <a:prstGeom prst="roundRect">
            <a:avLst>
              <a:gd name="adj" fmla="val 1672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93419" y="3881948"/>
            <a:ext cx="28102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Тематический Выбор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593419" y="4229133"/>
            <a:ext cx="9565086" cy="19427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 увеличением мощности квантовых компьютеров стандартные методы шифрования становятся уязвимыми, требуя новых подходов к защите данных. Наш проект предлагает альтернативный метод передачи информации с использованием лазеров, обеспечивая высокий уровень безопасности и эффективности.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48065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90840" y="827215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Структурная Схема Работы Устройств</a:t>
            </a:r>
            <a:endParaRPr lang="en-US" sz="4500" dirty="0"/>
          </a:p>
        </p:txBody>
      </p:sp>
      <p:sp>
        <p:nvSpPr>
          <p:cNvPr id="5" name="Text 2"/>
          <p:cNvSpPr/>
          <p:nvPr/>
        </p:nvSpPr>
        <p:spPr>
          <a:xfrm>
            <a:off x="2090840" y="2982885"/>
            <a:ext cx="11183033" cy="42023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Источник лазерного излучения для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передачи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данных</a:t>
            </a:r>
            <a:endParaRPr lang="ru-RU" sz="25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/>
            </a:pPr>
            <a:endParaRPr lang="ru-RU" sz="25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Приёмное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устройство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для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получения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переданных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ключей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шифрования</a:t>
            </a:r>
            <a:endParaRPr lang="ru-RU" sz="25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endParaRPr lang="ru-RU" sz="25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Батареи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для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питания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спутников</a:t>
            </a:r>
            <a:endParaRPr lang="ru-RU" sz="2500" dirty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endParaRPr lang="en-US" sz="2500" dirty="0"/>
          </a:p>
          <a:p>
            <a:pPr marL="342900" indent="-342900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Мозги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устройств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- Arduino Uno и </a:t>
            </a:r>
            <a:r>
              <a:rPr lang="en-US" sz="25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Genuino</a:t>
            </a:r>
            <a:r>
              <a:rPr lang="en-US" sz="2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101</a:t>
            </a:r>
            <a:endParaRPr lang="en-US" sz="2500" dirty="0"/>
          </a:p>
          <a:p>
            <a:pPr marL="342900" indent="-342900">
              <a:lnSpc>
                <a:spcPts val="2799"/>
              </a:lnSpc>
              <a:buSzPct val="100000"/>
              <a:buFont typeface="+mj-lt"/>
              <a:buAutoNum type="arabicPeriod"/>
            </a:pPr>
            <a:endParaRPr lang="en-US" sz="2200" dirty="0"/>
          </a:p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858322"/>
            <a:ext cx="629804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Пример использования</a:t>
            </a:r>
            <a:endParaRPr lang="en-US" sz="4500" dirty="0"/>
          </a:p>
        </p:txBody>
      </p:sp>
      <p:sp>
        <p:nvSpPr>
          <p:cNvPr id="7" name="Shape 3"/>
          <p:cNvSpPr/>
          <p:nvPr/>
        </p:nvSpPr>
        <p:spPr>
          <a:xfrm>
            <a:off x="2667833" y="2017871"/>
            <a:ext cx="27742" cy="5221367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8" name="Shape 4"/>
          <p:cNvSpPr/>
          <p:nvPr/>
        </p:nvSpPr>
        <p:spPr>
          <a:xfrm>
            <a:off x="2931616" y="2427506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9" name="Shape 5"/>
          <p:cNvSpPr/>
          <p:nvPr/>
        </p:nvSpPr>
        <p:spPr>
          <a:xfrm>
            <a:off x="2431673" y="219146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581573" y="223313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903702" y="2240042"/>
            <a:ext cx="8378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Пользователь инициирует передачу пароля с помощью специального приложения на устройстве</a:t>
            </a:r>
            <a:endParaRPr lang="en-US" sz="2187" dirty="0"/>
          </a:p>
        </p:txBody>
      </p:sp>
      <p:sp>
        <p:nvSpPr>
          <p:cNvPr id="12" name="Shape 8"/>
          <p:cNvSpPr/>
          <p:nvPr/>
        </p:nvSpPr>
        <p:spPr>
          <a:xfrm>
            <a:off x="2931616" y="3788390"/>
            <a:ext cx="777597" cy="27742"/>
          </a:xfrm>
          <a:prstGeom prst="rect">
            <a:avLst/>
          </a:prstGeom>
          <a:solidFill>
            <a:srgbClr val="5CC97B"/>
          </a:solidFill>
          <a:ln/>
        </p:spPr>
      </p:sp>
      <p:sp>
        <p:nvSpPr>
          <p:cNvPr id="13" name="Shape 9"/>
          <p:cNvSpPr/>
          <p:nvPr/>
        </p:nvSpPr>
        <p:spPr>
          <a:xfrm>
            <a:off x="2431673" y="355234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5CC97B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2581573" y="359402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CC97B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3903702" y="3600926"/>
            <a:ext cx="837819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CC97B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Спутник создаёт ключ кодирования и с помощью источника лазерного излучения передаёт его через атмосферу на приёмные устройства отправителя и получателя</a:t>
            </a:r>
            <a:endParaRPr lang="en-US" sz="2187" dirty="0"/>
          </a:p>
        </p:txBody>
      </p:sp>
      <p:sp>
        <p:nvSpPr>
          <p:cNvPr id="16" name="Shape 12"/>
          <p:cNvSpPr/>
          <p:nvPr/>
        </p:nvSpPr>
        <p:spPr>
          <a:xfrm>
            <a:off x="2931616" y="5496461"/>
            <a:ext cx="777597" cy="27742"/>
          </a:xfrm>
          <a:prstGeom prst="rect">
            <a:avLst/>
          </a:prstGeom>
          <a:solidFill>
            <a:srgbClr val="48A8E2"/>
          </a:solidFill>
          <a:ln/>
        </p:spPr>
      </p:sp>
      <p:sp>
        <p:nvSpPr>
          <p:cNvPr id="17" name="Shape 13"/>
          <p:cNvSpPr/>
          <p:nvPr/>
        </p:nvSpPr>
        <p:spPr>
          <a:xfrm>
            <a:off x="2431673" y="526041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2581573" y="530209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5"/>
          <p:cNvSpPr/>
          <p:nvPr/>
        </p:nvSpPr>
        <p:spPr>
          <a:xfrm>
            <a:off x="3903702" y="5308997"/>
            <a:ext cx="8378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A8E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Приёмные устройства получает ключ, отправитель зашифровывает сообщение и  отправляет его получателю</a:t>
            </a:r>
            <a:endParaRPr lang="en-US" sz="2187" dirty="0"/>
          </a:p>
        </p:txBody>
      </p:sp>
      <p:sp>
        <p:nvSpPr>
          <p:cNvPr id="20" name="Shape 16"/>
          <p:cNvSpPr/>
          <p:nvPr/>
        </p:nvSpPr>
        <p:spPr>
          <a:xfrm>
            <a:off x="2931616" y="6857345"/>
            <a:ext cx="777597" cy="27742"/>
          </a:xfrm>
          <a:prstGeom prst="rect">
            <a:avLst/>
          </a:prstGeom>
          <a:solidFill>
            <a:srgbClr val="F44444"/>
          </a:solidFill>
          <a:ln/>
        </p:spPr>
      </p:sp>
      <p:sp>
        <p:nvSpPr>
          <p:cNvPr id="21" name="Shape 17"/>
          <p:cNvSpPr/>
          <p:nvPr/>
        </p:nvSpPr>
        <p:spPr>
          <a:xfrm>
            <a:off x="2431673" y="662130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44444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2581573" y="666297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44444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624" dirty="0"/>
          </a:p>
        </p:txBody>
      </p:sp>
      <p:sp>
        <p:nvSpPr>
          <p:cNvPr id="23" name="Text 19"/>
          <p:cNvSpPr/>
          <p:nvPr/>
        </p:nvSpPr>
        <p:spPr>
          <a:xfrm>
            <a:off x="3903702" y="6669881"/>
            <a:ext cx="47590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44444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Получатель декодирует сообщение</a:t>
            </a:r>
            <a:endParaRPr lang="en-US" sz="218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655" y="665809"/>
            <a:ext cx="5245440" cy="6897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3687" y="977265"/>
            <a:ext cx="46957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593687" y="1532573"/>
            <a:ext cx="46957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593687" y="2087880"/>
            <a:ext cx="46957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136039" y="2643187"/>
            <a:ext cx="4695706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000" b="1" dirty="0" err="1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Блок-схемы</a:t>
            </a:r>
            <a:r>
              <a:rPr lang="en-US" sz="50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r>
              <a:rPr lang="ru-RU" sz="50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выполнения алгоритмов</a:t>
            </a:r>
            <a:endParaRPr lang="en-US" sz="5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7F43BE-8497-E2EA-3738-0765C70B9C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685" y="613410"/>
            <a:ext cx="4973955" cy="7002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DEE94D6-D038-9B47-E973-B460ADFE6E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358" y="613410"/>
            <a:ext cx="5088357" cy="700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1231118"/>
            <a:ext cx="75854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Преимущества и недостатки</a:t>
            </a:r>
            <a:endParaRPr lang="en-US" sz="4500" dirty="0"/>
          </a:p>
        </p:txBody>
      </p:sp>
      <p:sp>
        <p:nvSpPr>
          <p:cNvPr id="7" name="Text 3"/>
          <p:cNvSpPr/>
          <p:nvPr/>
        </p:nvSpPr>
        <p:spPr>
          <a:xfrm>
            <a:off x="2348389" y="3102769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511677" y="341813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661576" y="3459808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233791" y="3494455"/>
            <a:ext cx="413361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Плюсы Разработанной Системы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589192" y="4438739"/>
            <a:ext cx="377821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Абсолютная защита от дешифровки*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2589192" y="4882962"/>
            <a:ext cx="377821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Коммерческий потенциал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2589192" y="5327184"/>
            <a:ext cx="377821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Обучение специалистов</a:t>
            </a:r>
            <a:endParaRPr lang="en-US" sz="2000" dirty="0"/>
          </a:p>
        </p:txBody>
      </p:sp>
      <p:sp>
        <p:nvSpPr>
          <p:cNvPr id="14" name="Shape 10"/>
          <p:cNvSpPr/>
          <p:nvPr/>
        </p:nvSpPr>
        <p:spPr>
          <a:xfrm>
            <a:off x="7738348" y="340817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E48193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888248" y="3449851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48193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8510706" y="3494455"/>
            <a:ext cx="31467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48193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Минусы и Ограничения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8674149" y="4358074"/>
            <a:ext cx="377821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Зависимость от погодных условий</a:t>
            </a:r>
            <a:endParaRPr lang="en-US" sz="2000" dirty="0"/>
          </a:p>
        </p:txBody>
      </p:sp>
      <p:sp>
        <p:nvSpPr>
          <p:cNvPr id="18" name="Text 14"/>
          <p:cNvSpPr/>
          <p:nvPr/>
        </p:nvSpPr>
        <p:spPr>
          <a:xfrm>
            <a:off x="8674149" y="4802296"/>
            <a:ext cx="377821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Отражение фотонов лазера</a:t>
            </a:r>
            <a:endParaRPr lang="en-US" sz="2000" dirty="0"/>
          </a:p>
        </p:txBody>
      </p:sp>
      <p:sp>
        <p:nvSpPr>
          <p:cNvPr id="19" name="Text 15"/>
          <p:cNvSpPr/>
          <p:nvPr/>
        </p:nvSpPr>
        <p:spPr>
          <a:xfrm>
            <a:off x="8674149" y="5246518"/>
            <a:ext cx="4105786" cy="11595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Зашумление канала с помощью постороннего источника излучения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296</Words>
  <Application>Microsoft Office PowerPoint</Application>
  <PresentationFormat>Произвольный</PresentationFormat>
  <Paragraphs>68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Nunito</vt:lpstr>
      <vt:lpstr>PT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Михаил Голиков</cp:lastModifiedBy>
  <cp:revision>8</cp:revision>
  <dcterms:created xsi:type="dcterms:W3CDTF">2024-02-17T16:06:48Z</dcterms:created>
  <dcterms:modified xsi:type="dcterms:W3CDTF">2024-02-18T09:22:19Z</dcterms:modified>
</cp:coreProperties>
</file>